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7.jpg" ContentType="image/jpeg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6" r:id="rId1"/>
    <p:sldMasterId id="2147483708" r:id="rId2"/>
    <p:sldMasterId id="2147483714" r:id="rId3"/>
    <p:sldMasterId id="2147483726" r:id="rId4"/>
    <p:sldMasterId id="2147483738" r:id="rId5"/>
    <p:sldMasterId id="2147483755" r:id="rId6"/>
  </p:sldMasterIdLst>
  <p:notesMasterIdLst>
    <p:notesMasterId r:id="rId25"/>
  </p:notesMasterIdLst>
  <p:sldIdLst>
    <p:sldId id="256" r:id="rId7"/>
    <p:sldId id="257" r:id="rId8"/>
    <p:sldId id="258" r:id="rId9"/>
    <p:sldId id="302" r:id="rId10"/>
    <p:sldId id="303" r:id="rId11"/>
    <p:sldId id="314" r:id="rId12"/>
    <p:sldId id="305" r:id="rId13"/>
    <p:sldId id="318" r:id="rId14"/>
    <p:sldId id="315" r:id="rId15"/>
    <p:sldId id="309" r:id="rId16"/>
    <p:sldId id="326" r:id="rId17"/>
    <p:sldId id="308" r:id="rId18"/>
    <p:sldId id="324" r:id="rId19"/>
    <p:sldId id="313" r:id="rId20"/>
    <p:sldId id="317" r:id="rId21"/>
    <p:sldId id="307" r:id="rId22"/>
    <p:sldId id="310" r:id="rId23"/>
    <p:sldId id="32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357" autoAdjust="0"/>
  </p:normalViewPr>
  <p:slideViewPr>
    <p:cSldViewPr>
      <p:cViewPr>
        <p:scale>
          <a:sx n="64" d="100"/>
          <a:sy n="64" d="100"/>
        </p:scale>
        <p:origin x="-1332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03793-50CC-417F-AFBE-F7874755FB06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EC37D-8471-4322-BD28-740FBBF0E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4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1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9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9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8"/>
            <a:ext cx="7772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8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8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8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8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9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407" y="1020435"/>
            <a:ext cx="8773195" cy="246221"/>
          </a:xfrm>
        </p:spPr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8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8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8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00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407" y="1020435"/>
            <a:ext cx="8773195" cy="246221"/>
          </a:xfrm>
        </p:spPr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8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8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1" y="6377948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43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407" y="1020435"/>
            <a:ext cx="8773195" cy="246221"/>
          </a:xfrm>
        </p:spPr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8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8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1" y="6377948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6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8"/>
            <a:ext cx="292608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8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1" y="6377948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7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4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9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3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3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01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87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09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34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64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15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54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53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40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16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42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94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24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19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3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28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85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855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41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721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722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24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8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0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75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71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09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89"/>
            <a:ext cx="3138026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02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1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1" y="2737250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0" y="2737250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05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76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53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514929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1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90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77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590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5" y="1316045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45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28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5399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94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52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7" y="609604"/>
            <a:ext cx="978557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3" y="609600"/>
            <a:ext cx="5295113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583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93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72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07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35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94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663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337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48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47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sr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6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25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90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7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3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F283AD8-D08D-4CD8-AC98-3B74DBA66A52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8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11FB609-9472-4B60-967A-8BAD7A22A22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90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9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8"/>
            <a:ext cx="9144000" cy="68572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5407" y="1020435"/>
            <a:ext cx="877319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8"/>
            <a:ext cx="29260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397"/>
            <a:endParaRPr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8"/>
            <a:ext cx="21031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397"/>
            <a:fld id="{1D8BD707-D9CF-40AE-B4C6-C98DA3205C09}" type="datetimeFigureOut">
              <a:rPr lang="en-US" sz="900">
                <a:solidFill>
                  <a:prstClr val="black">
                    <a:tint val="75000"/>
                  </a:prstClr>
                </a:solidFill>
              </a:rPr>
              <a:pPr defTabSz="475397"/>
              <a:t>6/15/2023</a:t>
            </a:fld>
            <a:endParaRPr 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8"/>
            <a:ext cx="21031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397"/>
            <a:fld id="{B6F15528-21DE-4FAA-801E-634DDDAF4B2B}" type="slidenum">
              <a:rPr sz="900">
                <a:solidFill>
                  <a:prstClr val="black">
                    <a:tint val="75000"/>
                  </a:prstClr>
                </a:solidFill>
              </a:rPr>
              <a:pPr defTabSz="475397"/>
              <a:t>‹#›</a:t>
            </a:fld>
            <a:endParaRPr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37698">
        <a:defRPr>
          <a:latin typeface="+mn-lt"/>
          <a:ea typeface="+mn-ea"/>
          <a:cs typeface="+mn-cs"/>
        </a:defRPr>
      </a:lvl2pPr>
      <a:lvl3pPr marL="475397">
        <a:defRPr>
          <a:latin typeface="+mn-lt"/>
          <a:ea typeface="+mn-ea"/>
          <a:cs typeface="+mn-cs"/>
        </a:defRPr>
      </a:lvl3pPr>
      <a:lvl4pPr marL="713095">
        <a:defRPr>
          <a:latin typeface="+mn-lt"/>
          <a:ea typeface="+mn-ea"/>
          <a:cs typeface="+mn-cs"/>
        </a:defRPr>
      </a:lvl4pPr>
      <a:lvl5pPr marL="950793">
        <a:defRPr>
          <a:latin typeface="+mn-lt"/>
          <a:ea typeface="+mn-ea"/>
          <a:cs typeface="+mn-cs"/>
        </a:defRPr>
      </a:lvl5pPr>
      <a:lvl6pPr marL="1188491">
        <a:defRPr>
          <a:latin typeface="+mn-lt"/>
          <a:ea typeface="+mn-ea"/>
          <a:cs typeface="+mn-cs"/>
        </a:defRPr>
      </a:lvl6pPr>
      <a:lvl7pPr marL="1426190">
        <a:defRPr>
          <a:latin typeface="+mn-lt"/>
          <a:ea typeface="+mn-ea"/>
          <a:cs typeface="+mn-cs"/>
        </a:defRPr>
      </a:lvl7pPr>
      <a:lvl8pPr marL="1663888">
        <a:defRPr>
          <a:latin typeface="+mn-lt"/>
          <a:ea typeface="+mn-ea"/>
          <a:cs typeface="+mn-cs"/>
        </a:defRPr>
      </a:lvl8pPr>
      <a:lvl9pPr marL="190158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37698">
        <a:defRPr>
          <a:latin typeface="+mn-lt"/>
          <a:ea typeface="+mn-ea"/>
          <a:cs typeface="+mn-cs"/>
        </a:defRPr>
      </a:lvl2pPr>
      <a:lvl3pPr marL="475397">
        <a:defRPr>
          <a:latin typeface="+mn-lt"/>
          <a:ea typeface="+mn-ea"/>
          <a:cs typeface="+mn-cs"/>
        </a:defRPr>
      </a:lvl3pPr>
      <a:lvl4pPr marL="713095">
        <a:defRPr>
          <a:latin typeface="+mn-lt"/>
          <a:ea typeface="+mn-ea"/>
          <a:cs typeface="+mn-cs"/>
        </a:defRPr>
      </a:lvl4pPr>
      <a:lvl5pPr marL="950793">
        <a:defRPr>
          <a:latin typeface="+mn-lt"/>
          <a:ea typeface="+mn-ea"/>
          <a:cs typeface="+mn-cs"/>
        </a:defRPr>
      </a:lvl5pPr>
      <a:lvl6pPr marL="1188491">
        <a:defRPr>
          <a:latin typeface="+mn-lt"/>
          <a:ea typeface="+mn-ea"/>
          <a:cs typeface="+mn-cs"/>
        </a:defRPr>
      </a:lvl6pPr>
      <a:lvl7pPr marL="1426190">
        <a:defRPr>
          <a:latin typeface="+mn-lt"/>
          <a:ea typeface="+mn-ea"/>
          <a:cs typeface="+mn-cs"/>
        </a:defRPr>
      </a:lvl7pPr>
      <a:lvl8pPr marL="1663888">
        <a:defRPr>
          <a:latin typeface="+mn-lt"/>
          <a:ea typeface="+mn-ea"/>
          <a:cs typeface="+mn-cs"/>
        </a:defRPr>
      </a:lvl8pPr>
      <a:lvl9pPr marL="190158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89B4F-EC8E-4D9A-83C7-A2F57222E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E88DD-E857-4ED1-B5A3-AA68A2FF71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7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5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8" y="21106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2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8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283AD8-D08D-4CD8-AC98-3B74DBA66A52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6/15/2023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11FB609-9472-4B60-967A-8BAD7A22A22A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7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7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F28FF-4477-479C-AA02-D29B9345D1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6/15/2023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7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67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12284D-E7B3-40B3-8B01-61858449B318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3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r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1475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mail.google.com/mail/u/0?ui=2&amp;ik=378146a110&amp;attid=0.1&amp;permmsgid=msg-a:r6267870939740521027&amp;th=18558354e7a6e911&amp;view=att&amp;disp=safe&amp;realattid=18558333558548e311a1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0.wm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41.wmf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.youtube.com/watch?v=KLO8AT2I9-U" TargetMode="External"/><Relationship Id="rId2" Type="http://schemas.openxmlformats.org/officeDocument/2006/relationships/hyperlink" Target="https://m.youtube.com/watch?v=6Tz3-PSJunc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59898"/>
            <a:ext cx="7162800" cy="268810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sr-Cyrl-RS" sz="3200" b="1" dirty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sr-Cyrl-RS" sz="3200" b="1" dirty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en-US" sz="3200" b="1" dirty="0" smtClean="0">
                <a:effectLst/>
                <a:latin typeface="Times New Roman"/>
                <a:ea typeface="Times New Roman"/>
                <a:cs typeface="Times New Roman"/>
              </a:rPr>
              <a:t>ПИЛОТ ПРОЈЕКАТ: </a:t>
            </a:r>
            <a:r>
              <a:rPr lang="en-US" sz="3200" dirty="0">
                <a:ea typeface="Times New Roman"/>
                <a:cs typeface="Times New Roman"/>
              </a:rPr>
              <a:t/>
            </a:r>
            <a:br>
              <a:rPr lang="en-US" sz="3200" dirty="0">
                <a:ea typeface="Times New Roman"/>
                <a:cs typeface="Times New Roman"/>
              </a:rPr>
            </a:br>
            <a: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  <a:t>ОБОГАЋЕН </a:t>
            </a:r>
            <a:r>
              <a:rPr lang="en-US" sz="3200" b="1" dirty="0" smtClean="0">
                <a:effectLst/>
                <a:latin typeface="Times New Roman"/>
                <a:ea typeface="Times New Roman"/>
                <a:cs typeface="Times New Roman"/>
              </a:rPr>
              <a:t>ЈЕДНОСМЕНСКИ РАД </a:t>
            </a:r>
            <a:r>
              <a:rPr lang="en-US" sz="3200" dirty="0">
                <a:ea typeface="Times New Roman"/>
                <a:cs typeface="Times New Roman"/>
              </a:rPr>
              <a:t/>
            </a:r>
            <a:br>
              <a:rPr lang="en-US" sz="3200" dirty="0">
                <a:ea typeface="Times New Roman"/>
                <a:cs typeface="Times New Roman"/>
              </a:rPr>
            </a:br>
            <a: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  <a:t>Школска 202</a:t>
            </a:r>
            <a:r>
              <a:rPr lang="en-US" sz="3200" b="1" dirty="0" smtClean="0">
                <a:effectLst/>
                <a:latin typeface="Times New Roman"/>
                <a:ea typeface="Times New Roman"/>
                <a:cs typeface="Times New Roman"/>
              </a:rPr>
              <a:t>2</a:t>
            </a:r>
            <a: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  <a:t>/202</a:t>
            </a:r>
            <a:r>
              <a:rPr lang="en-US" sz="3200" b="1" dirty="0" smtClean="0">
                <a:effectLst/>
                <a:latin typeface="Times New Roman"/>
                <a:ea typeface="Times New Roman"/>
                <a:cs typeface="Times New Roman"/>
              </a:rPr>
              <a:t>3</a:t>
            </a:r>
            <a: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br>
              <a:rPr lang="sr-Cyrl-RS" sz="32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en-US" sz="3200" dirty="0">
                <a:ea typeface="Times New Roman"/>
                <a:cs typeface="Times New Roman"/>
              </a:rPr>
              <a:t/>
            </a:r>
            <a:br>
              <a:rPr lang="en-US" sz="3200" dirty="0">
                <a:ea typeface="Times New Roman"/>
                <a:cs typeface="Times New Roman"/>
              </a:rPr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14600"/>
            <a:ext cx="8458200" cy="381000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sr-Cyrl-RS" sz="3600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sr-Cyrl-RS" sz="3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sr-Cyrl-RS" sz="3600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sr-Cyrl-RS" sz="3600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endParaRPr lang="sr-Cyrl-RS" dirty="0" smtClean="0"/>
          </a:p>
          <a:p>
            <a:endParaRPr lang="sr-Cyrl-RS" dirty="0"/>
          </a:p>
          <a:p>
            <a:pPr algn="r"/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Координатор пројекта, Слађана Митић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" y="0"/>
            <a:ext cx="3400425" cy="259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12447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200400"/>
          </a:xfrm>
        </p:spPr>
        <p:txBody>
          <a:bodyPr>
            <a:normAutofit fontScale="90000"/>
          </a:bodyPr>
          <a:lstStyle/>
          <a:p>
            <a:pPr lvl="0" defTabSz="457200">
              <a:spcBef>
                <a:spcPts val="0"/>
              </a:spcBef>
            </a:pPr>
            <a:r>
              <a:rPr lang="sr-Cyrl-RS" sz="1800" cap="none" dirty="0">
                <a:solidFill>
                  <a:prstClr val="black"/>
                </a:solidFill>
                <a:effectLst/>
                <a:latin typeface="Trebuchet MS"/>
                <a:ea typeface="+mn-ea"/>
                <a:cs typeface="+mn-cs"/>
              </a:rPr>
              <a:t>Област деловања 2.4.1. Обезбеђивање подстицајног </a:t>
            </a:r>
            <a:r>
              <a:rPr lang="sr-Cyrl-RS" sz="1800" cap="none" dirty="0" smtClean="0">
                <a:solidFill>
                  <a:prstClr val="black"/>
                </a:solidFill>
                <a:effectLst/>
                <a:latin typeface="Trebuchet MS"/>
                <a:ea typeface="+mn-ea"/>
                <a:cs typeface="+mn-cs"/>
              </a:rPr>
              <a:t>окружења- Гордана Николић</a:t>
            </a:r>
            <a:r>
              <a:rPr lang="sr-Cyrl-RS" sz="1800" cap="none" dirty="0">
                <a:solidFill>
                  <a:prstClr val="black"/>
                </a:solidFill>
                <a:effectLst/>
                <a:latin typeface="Trebuchet MS"/>
                <a:ea typeface="+mn-ea"/>
                <a:cs typeface="+mn-cs"/>
              </a:rPr>
              <a:t/>
            </a:r>
            <a:br>
              <a:rPr lang="sr-Cyrl-RS" sz="1800" cap="none" dirty="0">
                <a:solidFill>
                  <a:prstClr val="black"/>
                </a:solidFill>
                <a:effectLst/>
                <a:latin typeface="Trebuchet MS"/>
                <a:ea typeface="+mn-ea"/>
                <a:cs typeface="+mn-cs"/>
              </a:rPr>
            </a:br>
            <a:r>
              <a:rPr lang="sr-Cyrl-RS" sz="1200" cap="none" dirty="0">
                <a:solidFill>
                  <a:prstClr val="black"/>
                </a:solidFill>
                <a:effectLst/>
                <a:latin typeface="Trebuchet MS"/>
                <a:ea typeface="+mn-ea"/>
                <a:cs typeface="+mn-cs"/>
              </a:rPr>
              <a:t/>
            </a:r>
            <a:br>
              <a:rPr lang="sr-Cyrl-RS" sz="1200" cap="none" dirty="0">
                <a:solidFill>
                  <a:prstClr val="black"/>
                </a:solidFill>
                <a:effectLst/>
                <a:latin typeface="Trebuchet MS"/>
                <a:ea typeface="+mn-ea"/>
                <a:cs typeface="+mn-cs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Обогаћивање и подизање еколошке свести о заштити и унапређивању животне средине</a:t>
            </a:r>
            <a:r>
              <a:rPr lang="en-US" sz="1200" b="1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sz="1200" b="1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-Ученици препознају негативне последице по животну-- школску средину,стварајући подстицајну средину за стицање нових знања и </a:t>
            </a: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вештина</a:t>
            </a:r>
            <a:b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Постављање правила и техника позитивне дисциплине у учионици и ван учионице</a:t>
            </a:r>
            <a: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Реализација начина која подстичу добро и пожељно понашање</a:t>
            </a:r>
            <a: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Разумеју начине охрабривања</a:t>
            </a:r>
            <a: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Препознавање примера добре праксе</a:t>
            </a:r>
            <a: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Остварена међународна сарадња са ученицима Северне Македоније</a:t>
            </a:r>
            <a: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Уочавање разлика у размени информација о очувању животне </a:t>
            </a: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средине</a:t>
            </a:r>
            <a:r>
              <a:rPr lang="en-US" sz="1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Препознавање </a:t>
            </a: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примера добре праксе у очувању животне </a:t>
            </a: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средине</a:t>
            </a:r>
            <a:r>
              <a:rPr lang="en-US" sz="1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Развијање </a:t>
            </a: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подизање еколошке свести о очувању школске </a:t>
            </a: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имовине</a:t>
            </a:r>
            <a:b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Илуструје </a:t>
            </a: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анализира загађеност у појединим </a:t>
            </a: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градовима </a:t>
            </a:r>
            <a:r>
              <a:rPr lang="en-US" sz="1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0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Стицање </a:t>
            </a: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обнављање радних </a:t>
            </a:r>
            <a: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вештина</a:t>
            </a:r>
            <a:br>
              <a:rPr lang="sr-Cyrl-C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sr-Cyrl-RS" sz="1200" b="1" cap="none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Развијање </a:t>
            </a:r>
            <a:r>
              <a:rPr lang="sr-Cyrl-R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еколошке свести о заштити и унапређивању шумских екосистема</a:t>
            </a:r>
            <a:br>
              <a:rPr lang="sr-Cyrl-R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sz="10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sr-Cyrl-CS" sz="1200" b="1" cap="none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200" b="1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sz="1200" b="1" cap="none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4" y="2895600"/>
            <a:ext cx="830665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4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30950" y="-116833"/>
            <a:ext cx="8520600" cy="7477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400" b="1" dirty="0" smtClean="0">
                <a:solidFill>
                  <a:srgbClr val="6AA84F"/>
                </a:solidFill>
              </a:rPr>
              <a:t>2.4.2. </a:t>
            </a:r>
            <a:r>
              <a:rPr lang="sr" sz="2400" b="1" dirty="0" smtClean="0">
                <a:solidFill>
                  <a:srgbClr val="6AA84F"/>
                </a:solidFill>
              </a:rPr>
              <a:t>Еколошки активизам</a:t>
            </a:r>
            <a:r>
              <a:rPr lang="sr-Cyrl-RS" sz="2400" b="1" dirty="0" smtClean="0">
                <a:solidFill>
                  <a:srgbClr val="6AA84F"/>
                </a:solidFill>
              </a:rPr>
              <a:t>- Драган Антић</a:t>
            </a:r>
            <a:endParaRPr sz="2400" b="1" dirty="0">
              <a:solidFill>
                <a:srgbClr val="6AA84F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01275" y="518538"/>
            <a:ext cx="2941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sr" sz="1400" kern="0" dirty="0">
                <a:solidFill>
                  <a:srgbClr val="000000"/>
                </a:solidFill>
                <a:cs typeface="Arial"/>
                <a:sym typeface="Arial"/>
              </a:rPr>
              <a:t>Бесна Кобила- Дан државности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00" y="1052131"/>
            <a:ext cx="2559024" cy="256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6225" y="1052139"/>
            <a:ext cx="2559024" cy="25685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6447175" y="430906"/>
            <a:ext cx="2941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sr" sz="1400" kern="0">
                <a:solidFill>
                  <a:srgbClr val="000000"/>
                </a:solidFill>
                <a:cs typeface="Arial"/>
                <a:sym typeface="Arial"/>
              </a:rPr>
              <a:t>Казанђол-водопад Кале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2227" y="1132900"/>
            <a:ext cx="4021551" cy="240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2227" y="3539872"/>
            <a:ext cx="4021551" cy="241293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367000" y="3761306"/>
            <a:ext cx="3861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sr" sz="1400" kern="0">
                <a:solidFill>
                  <a:srgbClr val="000000"/>
                </a:solidFill>
                <a:cs typeface="Arial"/>
                <a:sym typeface="Arial"/>
              </a:rPr>
              <a:t>Дан планете и “Заврни рукаве”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676" y="4596272"/>
            <a:ext cx="2786427" cy="167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4103" y="4596279"/>
            <a:ext cx="2786427" cy="1671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95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sr-Cyrl-RS" sz="1800" b="1" dirty="0">
                <a:solidFill>
                  <a:srgbClr val="000000"/>
                </a:solidFill>
                <a:latin typeface="Times New Roman"/>
                <a:ea typeface="Calibri"/>
              </a:rPr>
              <a:t>МОДЕЛ: 3.   </a:t>
            </a:r>
            <a:r>
              <a:rPr lang="sr-Cyrl-RS" sz="1800" b="1" dirty="0">
                <a:solidFill>
                  <a:srgbClr val="000000"/>
                </a:solidFill>
                <a:latin typeface="Times New Roman"/>
              </a:rPr>
              <a:t>Подршка у учењу</a:t>
            </a:r>
            <a:br>
              <a:rPr lang="sr-Cyrl-RS" sz="1800" b="1" dirty="0">
                <a:solidFill>
                  <a:srgbClr val="000000"/>
                </a:solidFill>
                <a:latin typeface="Times New Roman"/>
              </a:rPr>
            </a:br>
            <a:r>
              <a:rPr lang="en-US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3.1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Arial Unicode MS"/>
              </a:rPr>
              <a:t>.</a:t>
            </a:r>
            <a:r>
              <a:rPr lang="sr-Cyrl-RS" sz="1800" dirty="0">
                <a:solidFill>
                  <a:srgbClr val="000000"/>
                </a:solidFill>
                <a:latin typeface="Times New Roman"/>
                <a:ea typeface="Arial Unicode MS"/>
              </a:rPr>
              <a:t> Додатни часови из обавезних наставних предмета диференцирани према образовним потребама ученика-српски </a:t>
            </a:r>
            <a:r>
              <a:rPr lang="sr-Cyrl-RS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језик- Драган Петровић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643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2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41"/>
            <a:ext cx="5825202" cy="45719"/>
          </a:xfrm>
        </p:spPr>
        <p:txBody>
          <a:bodyPr/>
          <a:lstStyle/>
          <a:p>
            <a:pPr algn="ctr"/>
            <a:r>
              <a:rPr lang="sr-Cyrl-RS" sz="1800" dirty="0" smtClean="0"/>
              <a:t>Обогаћени једносменски рад</a:t>
            </a:r>
            <a:br>
              <a:rPr lang="sr-Cyrl-RS" sz="1800" dirty="0" smtClean="0"/>
            </a:br>
            <a:r>
              <a:rPr lang="sr-Cyrl-RS" sz="1800" dirty="0"/>
              <a:t/>
            </a:r>
            <a:br>
              <a:rPr lang="sr-Cyrl-RS" sz="1800" dirty="0"/>
            </a:br>
            <a:r>
              <a:rPr lang="sr-Cyrl-RS" sz="1800" dirty="0" smtClean="0"/>
              <a:t/>
            </a:r>
            <a:br>
              <a:rPr lang="sr-Cyrl-RS" sz="1800" dirty="0" smtClean="0"/>
            </a:br>
            <a:r>
              <a:rPr lang="sr-Cyrl-RS" sz="1800" dirty="0" smtClean="0"/>
              <a:t/>
            </a:r>
            <a:br>
              <a:rPr lang="sr-Cyrl-RS" sz="1800" dirty="0" smtClean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2337758"/>
            <a:ext cx="5825202" cy="452024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sr-Cyrl-RS" dirty="0" smtClean="0"/>
              <a:t>Модел 3</a:t>
            </a:r>
          </a:p>
          <a:p>
            <a:pPr algn="l"/>
            <a:r>
              <a:rPr lang="sr-Cyrl-RS" dirty="0" smtClean="0"/>
              <a:t>Област деловања 3.2</a:t>
            </a:r>
          </a:p>
          <a:p>
            <a:pPr algn="l"/>
            <a:r>
              <a:rPr lang="sr-Cyrl-RS" dirty="0" smtClean="0"/>
              <a:t>Приказивање културолошких особености града Врања</a:t>
            </a:r>
          </a:p>
          <a:p>
            <a:pPr algn="l"/>
            <a:r>
              <a:rPr lang="sr-Cyrl-RS" dirty="0" smtClean="0"/>
              <a:t>Одржано 26 часа</a:t>
            </a:r>
          </a:p>
          <a:p>
            <a:pPr algn="l"/>
            <a:r>
              <a:rPr lang="sr-Cyrl-RS" dirty="0" smtClean="0"/>
              <a:t>Обрађене теме:</a:t>
            </a:r>
          </a:p>
          <a:p>
            <a:pPr marL="285750" indent="-285750" algn="l">
              <a:buFontTx/>
              <a:buChar char="-"/>
            </a:pPr>
            <a:r>
              <a:rPr lang="sr-Cyrl-RS" dirty="0" smtClean="0"/>
              <a:t>Основно и средње образовање у Врању</a:t>
            </a:r>
          </a:p>
          <a:p>
            <a:pPr marL="285750" indent="-285750" algn="l">
              <a:buFontTx/>
              <a:buChar char="-"/>
            </a:pPr>
            <a:r>
              <a:rPr lang="sr-Cyrl-RS" dirty="0" smtClean="0"/>
              <a:t>Народни музеј и кућа Боре Станковића</a:t>
            </a:r>
          </a:p>
          <a:p>
            <a:pPr marL="285750" indent="-285750" algn="l">
              <a:buFontTx/>
              <a:buChar char="-"/>
            </a:pPr>
            <a:r>
              <a:rPr lang="sr-Cyrl-RS" dirty="0" smtClean="0"/>
              <a:t>Јавна библиотека и историјски архив</a:t>
            </a:r>
          </a:p>
          <a:p>
            <a:pPr marL="285750" indent="-285750" algn="l">
              <a:buFontTx/>
              <a:buChar char="-"/>
            </a:pPr>
            <a:r>
              <a:rPr lang="sr-Cyrl-RS" dirty="0" smtClean="0"/>
              <a:t>Позориште „Бора Станковић“</a:t>
            </a:r>
          </a:p>
          <a:p>
            <a:pPr marL="285750" indent="-285750" algn="l">
              <a:buFontTx/>
              <a:buChar char="-"/>
            </a:pPr>
            <a:r>
              <a:rPr lang="sr-Cyrl-RS" dirty="0" smtClean="0"/>
              <a:t>Зграда Начелства</a:t>
            </a:r>
          </a:p>
          <a:p>
            <a:pPr marL="285750" indent="-285750" algn="l">
              <a:buFontTx/>
              <a:buChar char="-"/>
            </a:pPr>
            <a:r>
              <a:rPr lang="sr-Cyrl-RS" dirty="0" smtClean="0"/>
              <a:t>Споменици</a:t>
            </a:r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  <a:p>
            <a:r>
              <a:rPr lang="sr-Cyrl-RS" dirty="0" smtClean="0"/>
              <a:t>Јасмина Јањић</a:t>
            </a:r>
            <a:endParaRPr lang="sr-Cyrl-R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74" y="431327"/>
            <a:ext cx="2112473" cy="2432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74" y="3554083"/>
            <a:ext cx="2112473" cy="2501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19" y="3269411"/>
            <a:ext cx="1602828" cy="2786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27"/>
            <a:ext cx="2412521" cy="195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15200" y="1020431"/>
            <a:ext cx="1752600" cy="867407"/>
          </a:xfrm>
          <a:prstGeom prst="rect">
            <a:avLst/>
          </a:prstGeom>
        </p:spPr>
        <p:txBody>
          <a:bodyPr vert="horz" wrap="square" lIns="0" tIns="46218" rIns="0" bIns="0" rtlCol="0">
            <a:spAutoFit/>
          </a:bodyPr>
          <a:lstStyle/>
          <a:p>
            <a:pPr marL="6603" marR="2641" indent="-3632" algn="ctr">
              <a:lnSpc>
                <a:spcPts val="1555"/>
              </a:lnSpc>
              <a:spcBef>
                <a:spcPts val="364"/>
              </a:spcBef>
            </a:pPr>
            <a:r>
              <a:rPr spc="-3" dirty="0"/>
              <a:t>Mladi aktivisti u </a:t>
            </a:r>
            <a:r>
              <a:rPr dirty="0"/>
              <a:t> </a:t>
            </a:r>
            <a:r>
              <a:rPr spc="-36" dirty="0">
                <a:latin typeface="Lucida Sans Unicode"/>
                <a:cs typeface="Lucida Sans Unicode"/>
              </a:rPr>
              <a:t>čišćenju </a:t>
            </a:r>
            <a:r>
              <a:rPr spc="-34" dirty="0">
                <a:latin typeface="Lucida Sans Unicode"/>
                <a:cs typeface="Lucida Sans Unicode"/>
              </a:rPr>
              <a:t> </a:t>
            </a:r>
            <a:r>
              <a:rPr spc="-3" dirty="0"/>
              <a:t>Aleksandrov</a:t>
            </a:r>
            <a:r>
              <a:rPr spc="-5" dirty="0"/>
              <a:t>a</a:t>
            </a:r>
            <a:r>
              <a:rPr spc="-36" dirty="0">
                <a:latin typeface="Lucida Sans Unicode"/>
                <a:cs typeface="Lucida Sans Unicode"/>
              </a:rPr>
              <a:t>čkog  </a:t>
            </a:r>
            <a:r>
              <a:rPr spc="-3" dirty="0"/>
              <a:t>jezera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33600" y="-5324"/>
            <a:ext cx="5105400" cy="224343"/>
          </a:xfrm>
          <a:prstGeom prst="rect">
            <a:avLst/>
          </a:prstGeom>
        </p:spPr>
        <p:txBody>
          <a:bodyPr vert="horz" wrap="square" lIns="0" tIns="6273" rIns="0" bIns="0" rtlCol="0">
            <a:spAutoFit/>
          </a:bodyPr>
          <a:lstStyle/>
          <a:p>
            <a:pPr marR="2641" defTabSz="475386">
              <a:lnSpc>
                <a:spcPts val="1713"/>
              </a:lnSpc>
              <a:spcBef>
                <a:spcPts val="49"/>
              </a:spcBef>
            </a:pPr>
            <a:r>
              <a:rPr sz="1600" spc="-3" dirty="0">
                <a:solidFill>
                  <a:srgbClr val="FFFFFF"/>
                </a:solidFill>
                <a:latin typeface="Arial MT"/>
                <a:cs typeface="Arial MT"/>
              </a:rPr>
              <a:t>Model</a:t>
            </a:r>
            <a:r>
              <a:rPr sz="1600" spc="-4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3" dirty="0" smtClean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r>
              <a:rPr lang="sr-Cyrl-RS" sz="1600" spc="-3" dirty="0" smtClean="0">
                <a:solidFill>
                  <a:srgbClr val="FFFFFF"/>
                </a:solidFill>
                <a:latin typeface="Arial MT"/>
                <a:cs typeface="Arial MT"/>
              </a:rPr>
              <a:t>   </a:t>
            </a:r>
            <a:r>
              <a:rPr sz="1600" spc="-3" dirty="0" smtClean="0">
                <a:solidFill>
                  <a:srgbClr val="FFFFFF"/>
                </a:solidFill>
                <a:latin typeface="Arial MT"/>
                <a:cs typeface="Arial MT"/>
              </a:rPr>
              <a:t>Oblast</a:t>
            </a:r>
            <a:r>
              <a:rPr sz="1600" spc="-18" dirty="0" smtClean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3" dirty="0" err="1">
                <a:solidFill>
                  <a:srgbClr val="FFFFFF"/>
                </a:solidFill>
                <a:latin typeface="Arial MT"/>
                <a:cs typeface="Arial MT"/>
              </a:rPr>
              <a:t>delovanja</a:t>
            </a:r>
            <a:r>
              <a:rPr sz="1600" spc="-1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sr-Cyrl-RS" sz="1600" spc="-18" dirty="0" smtClean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3" dirty="0" smtClean="0">
                <a:solidFill>
                  <a:srgbClr val="FFFFFF"/>
                </a:solidFill>
                <a:latin typeface="Arial MT"/>
                <a:cs typeface="Arial MT"/>
              </a:rPr>
              <a:t>4.1</a:t>
            </a:r>
            <a:r>
              <a:rPr lang="sr-Cyrl-RS" sz="1600" spc="-3" dirty="0" smtClean="0">
                <a:solidFill>
                  <a:srgbClr val="FFFFFF"/>
                </a:solidFill>
                <a:latin typeface="Arial MT"/>
                <a:cs typeface="Arial MT"/>
              </a:rPr>
              <a:t>.  </a:t>
            </a:r>
            <a:r>
              <a:rPr lang="sr-Latn-RS" sz="1600" spc="-3" dirty="0" smtClean="0">
                <a:solidFill>
                  <a:srgbClr val="FFFFFF"/>
                </a:solidFill>
                <a:latin typeface="Arial MT"/>
                <a:cs typeface="Arial MT"/>
              </a:rPr>
              <a:t>Stanislava Mitić 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8600" y="3548390"/>
            <a:ext cx="89154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https://mail.google.com/mail/u/0?ui=2&amp;ik=378146a110&amp;attid=0.1&amp;permmsgid=msg-a:r6267870939740521027&amp;th=18558354e7a6e911&amp;view=att&amp;disp=safe&amp;realattid=18558333558548e311a1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34"/>
            <a:ext cx="9144000" cy="70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58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09600"/>
          </a:xfrm>
        </p:spPr>
        <p:txBody>
          <a:bodyPr>
            <a:noAutofit/>
          </a:bodyPr>
          <a:lstStyle/>
          <a:p>
            <a:r>
              <a:rPr lang="sr-Cyrl-RS" sz="1800" cap="none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ОБЛАСТ ДЕЛ. 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4.2.</a:t>
            </a:r>
            <a:r>
              <a:rPr lang="en-US" sz="1800" b="1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sr-Cyrl-R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Е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кспериментисање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у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природним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наукама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извођење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 smtClean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експеримената</a:t>
            </a:r>
            <a:r>
              <a:rPr lang="sr-Cyrl-RS" sz="1800" cap="none" dirty="0" smtClean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           - </a:t>
            </a:r>
            <a:r>
              <a:rPr lang="sr-Cyrl-R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израда </a:t>
            </a:r>
            <a:r>
              <a:rPr lang="sr-Cyrl-RS" sz="1800" cap="none" dirty="0" smtClean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сапуна</a:t>
            </a:r>
            <a:r>
              <a:rPr lang="sr-Latn-RS" sz="1800" cap="none" dirty="0" smtClean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sr-Cyrl-RS" sz="1800" cap="none" dirty="0" smtClean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 крема-</a:t>
            </a:r>
            <a:r>
              <a:rPr lang="sr-Cyrl-RS" sz="1800" cap="none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Костић Дијана</a:t>
            </a:r>
            <a:endParaRPr lang="en-US" sz="18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9" y="4343407"/>
            <a:ext cx="3062408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4" y="1819283"/>
            <a:ext cx="3298685" cy="138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18" y="1338609"/>
            <a:ext cx="1803846" cy="269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02" y="4191000"/>
            <a:ext cx="179826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8" y="1202704"/>
            <a:ext cx="2385462" cy="28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202704"/>
            <a:ext cx="2340962" cy="28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63" y="1202704"/>
            <a:ext cx="2002438" cy="283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20784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67" y="1202705"/>
            <a:ext cx="2112410" cy="28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280081"/>
              </p:ext>
            </p:extLst>
          </p:nvPr>
        </p:nvGraphicFramePr>
        <p:xfrm>
          <a:off x="7605915" y="4343403"/>
          <a:ext cx="11779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Packager Shell Object" showAsIcon="1" r:id="rId12" imgW="1178640" imgH="488520" progId="Package">
                  <p:embed/>
                </p:oleObj>
              </mc:Choice>
              <mc:Fallback>
                <p:oleObj name="Packager Shell Object" showAsIcon="1" r:id="rId12" imgW="11786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05915" y="4343403"/>
                        <a:ext cx="117792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299000"/>
              </p:ext>
            </p:extLst>
          </p:nvPr>
        </p:nvGraphicFramePr>
        <p:xfrm>
          <a:off x="7392274" y="5130440"/>
          <a:ext cx="1333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Packager Shell Object" showAsIcon="1" r:id="rId14" imgW="1332720" imgH="488520" progId="Package">
                  <p:embed/>
                </p:oleObj>
              </mc:Choice>
              <mc:Fallback>
                <p:oleObj name="Packager Shell Object" showAsIcon="1" r:id="rId14" imgW="133272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92274" y="5130440"/>
                        <a:ext cx="133350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653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762000"/>
          </a:xfrm>
        </p:spPr>
        <p:txBody>
          <a:bodyPr/>
          <a:lstStyle/>
          <a:p>
            <a:r>
              <a:rPr lang="sr-Cyrl-RS" sz="1800" b="1" cap="none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МОДЕЛ: 4. </a:t>
            </a:r>
            <a:r>
              <a:rPr lang="sr-Cyrl-RS" sz="1800" b="1" cap="none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3.</a:t>
            </a:r>
            <a:r>
              <a:rPr lang="en-US" sz="1800" cap="none" dirty="0" err="1" smtClean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Истраживање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посматрање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културно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историјског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наслеђа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територији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града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Врања</a:t>
            </a:r>
            <a:r>
              <a:rPr lang="sr-Cyrl-R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sr-Cyrl-RS" sz="1800" cap="none" dirty="0" smtClean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-</a:t>
            </a:r>
            <a:r>
              <a:rPr lang="en-GB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Добро</a:t>
            </a:r>
            <a:r>
              <a:rPr lang="en-GB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дошли</a:t>
            </a:r>
            <a:r>
              <a:rPr lang="en-GB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у „</a:t>
            </a:r>
            <a:r>
              <a:rPr lang="en-GB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Образовни</a:t>
            </a:r>
            <a:r>
              <a:rPr lang="en-GB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круг</a:t>
            </a:r>
            <a:r>
              <a:rPr lang="en-GB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lang="sr-Cyrl-RS" sz="1800" b="1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Весна</a:t>
            </a:r>
            <a:r>
              <a:rPr lang="en-US" sz="1800" cap="none" dirty="0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cap="none" dirty="0" err="1">
                <a:solidFill>
                  <a:srgbClr val="4E3B3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Богдановић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7"/>
            <a:ext cx="8686800" cy="225583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" y="1143000"/>
            <a:ext cx="439461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5"/>
            <a:ext cx="4619868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7162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1800" dirty="0">
                <a:latin typeface="Times New Roman" pitchFamily="18" charset="0"/>
                <a:ea typeface="Calibri"/>
                <a:cs typeface="Times New Roman" pitchFamily="18" charset="0"/>
              </a:rPr>
              <a:t>5.1.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Ф</a:t>
            </a:r>
            <a:r>
              <a:rPr lang="sr-Cyrl-CS" sz="1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изич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ка</a:t>
            </a:r>
            <a:r>
              <a:rPr lang="sr-Cyrl-CS" sz="1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култур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а: 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Александар Станојковић, Ненад Ристић</a:t>
            </a:r>
            <a:endParaRPr lang="en-US" sz="1800" dirty="0"/>
          </a:p>
        </p:txBody>
      </p:sp>
      <p:pic>
        <p:nvPicPr>
          <p:cNvPr id="1026" name="Picture 2" descr="20221012_1345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6" y="1219200"/>
            <a:ext cx="36861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38604"/>
            <a:ext cx="3695238" cy="27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00508"/>
            <a:ext cx="36957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4" y="3981450"/>
            <a:ext cx="36861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5.2.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Изграђивање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потребе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навике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бављење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спортским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активностима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Cyrl-R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рактиковање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јоге</a:t>
            </a:r>
            <a:r>
              <a:rPr lang="en-US" sz="1800" dirty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Слађана Митић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4200" y="1345716"/>
            <a:ext cx="32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solidFill>
                  <a:srgbClr val="222222"/>
                </a:solidFill>
                <a:latin typeface="Arial"/>
              </a:rPr>
              <a:t>Bolje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se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osećam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smirenija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sam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opuštenija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, imam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bolju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koncentraciju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za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učenje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,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bolje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sam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upoznala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sebe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i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svoje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telo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i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videla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kolike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su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moje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mogu</a:t>
            </a:r>
            <a:r>
              <a:rPr lang="sr-Latn-RS" sz="1400" dirty="0">
                <a:solidFill>
                  <a:srgbClr val="222222"/>
                </a:solidFill>
                <a:latin typeface="Arial"/>
              </a:rPr>
              <a:t>ć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nosti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za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sad.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Lepo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se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osećam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i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drago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mi je </a:t>
            </a:r>
            <a:r>
              <a:rPr lang="sr-Latn-RS" sz="1400" dirty="0">
                <a:solidFill>
                  <a:srgbClr val="222222"/>
                </a:solidFill>
                <a:latin typeface="Arial"/>
              </a:rPr>
              <a:t>š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to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sam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krenula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na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jogu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! 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64405" y="4084862"/>
            <a:ext cx="25795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Latn-RS" sz="1400" dirty="0" smtClean="0">
                <a:solidFill>
                  <a:srgbClr val="222222"/>
                </a:solidFill>
                <a:latin typeface="Arial"/>
              </a:rPr>
              <a:t>F</a:t>
            </a:r>
            <a:r>
              <a:rPr lang="en-US" sz="1400" dirty="0" err="1" smtClean="0">
                <a:solidFill>
                  <a:srgbClr val="222222"/>
                </a:solidFill>
                <a:latin typeface="Arial"/>
              </a:rPr>
              <a:t>eksibilnija</a:t>
            </a:r>
            <a:r>
              <a:rPr lang="en-US" sz="1400" dirty="0" smtClean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i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smirenija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nego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ranije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.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Posle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naporne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nedelje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u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školi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, i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sveg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stresa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joga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mi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pomaže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da se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opustim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i da mi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bude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prijatnije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u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svom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telu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.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Koncentracija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mi je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bolja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, i </a:t>
            </a:r>
            <a:r>
              <a:rPr lang="en-US" sz="1400" dirty="0" smtClean="0">
                <a:solidFill>
                  <a:srgbClr val="222222"/>
                </a:solidFill>
                <a:latin typeface="Arial"/>
              </a:rPr>
              <a:t>imam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bolje</a:t>
            </a:r>
            <a:r>
              <a:rPr lang="en-US" sz="1400" dirty="0">
                <a:solidFill>
                  <a:srgbClr val="222222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/>
              </a:rPr>
              <a:t>držanje</a:t>
            </a:r>
            <a:r>
              <a:rPr lang="sr-Latn-RS" sz="1400" dirty="0">
                <a:solidFill>
                  <a:srgbClr val="222222"/>
                </a:solidFill>
                <a:latin typeface="Arial"/>
              </a:rPr>
              <a:t> tela</a:t>
            </a:r>
            <a:r>
              <a:rPr lang="en-US" dirty="0">
                <a:solidFill>
                  <a:srgbClr val="222222"/>
                </a:solidFill>
                <a:latin typeface="Arial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22" y="4438803"/>
            <a:ext cx="259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Više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volim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provodim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vreme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sobom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lvl="0"/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Imam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više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koncentracije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7313" y="-6496050"/>
            <a:ext cx="3657600" cy="209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7313" y="-6496050"/>
            <a:ext cx="799661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53481"/>
            <a:ext cx="3352800" cy="29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31" y="2797093"/>
            <a:ext cx="3751935" cy="345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98" y="1345714"/>
            <a:ext cx="3733799" cy="27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1" y="6212174"/>
            <a:ext cx="85344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1600" dirty="0" smtClean="0"/>
              <a:t>Јавни час:</a:t>
            </a:r>
          </a:p>
          <a:p>
            <a:pPr marL="0" indent="0">
              <a:buNone/>
            </a:pPr>
            <a:r>
              <a:rPr lang="en-US" sz="1600" dirty="0" smtClean="0"/>
              <a:t>https</a:t>
            </a:r>
            <a:r>
              <a:rPr lang="en-US" sz="1600" dirty="0"/>
              <a:t>://drive.google.com/drive/u/0/folders/13YGjdmQaJURTg7bUf7YNxmYappiKI9CW</a:t>
            </a:r>
          </a:p>
        </p:txBody>
      </p:sp>
    </p:spTree>
    <p:extLst>
      <p:ext uri="{BB962C8B-B14F-4D97-AF65-F5344CB8AC3E}">
        <p14:creationId xmlns:p14="http://schemas.microsoft.com/office/powerpoint/2010/main" val="404284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152400"/>
          </a:xfrm>
        </p:spPr>
        <p:txBody>
          <a:bodyPr>
            <a:no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sr-Cyrl-RS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sr-Cyrl-RS" sz="2400" dirty="0" smtClean="0"/>
              <a:t>                                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62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2400" b="1" dirty="0">
                <a:latin typeface="Times New Roman" pitchFamily="18" charset="0"/>
                <a:cs typeface="Times New Roman" pitchFamily="18" charset="0"/>
              </a:rPr>
              <a:t>МОДЕЛ: 1. Подршка развоју личности 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ученика; 1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Cyrl-RS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r-Cyrl-RS" sz="2400" b="1" dirty="0">
                <a:latin typeface="Times New Roman" pitchFamily="18" charset="0"/>
                <a:cs typeface="Times New Roman" pitchFamily="18" charset="0"/>
              </a:rPr>
              <a:t>. Репери и оријентири</a:t>
            </a:r>
            <a:r>
              <a:rPr lang="sr-Cyrl-R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sr-Cyrl-R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Cyrl-RS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sr-Cyrl-R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* ОБЛАСТ ДЕЛ. 1.2. Репери и оријентири-  Упознавање ученика са широким спектром професија и њихових карактеристика  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- Др 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Виолета Трајковић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atin typeface="Times New Roman" pitchFamily="18" charset="0"/>
                <a:cs typeface="Times New Roman" pitchFamily="18" charset="0"/>
              </a:rPr>
            </a:br>
            <a:endParaRPr lang="sr-Cyrl-RS" sz="1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МОДЕЛ</a:t>
            </a:r>
            <a:r>
              <a:rPr lang="sr-Cyrl-R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2.   </a:t>
            </a:r>
            <a:r>
              <a:rPr lang="sr-Cyrl-RS" sz="2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Подршка ученицима кроз слободне активности по 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избору</a:t>
            </a:r>
          </a:p>
          <a:p>
            <a:pPr marL="0" indent="0"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*ОБЛАСТ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ДЕЛ.  2.1.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Креативне драмске 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радионице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азвој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вештина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извођачких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уметности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укључујући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вештине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јавног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 smtClean="0">
                <a:latin typeface="Times New Roman" pitchFamily="18" charset="0"/>
                <a:cs typeface="Times New Roman" pitchFamily="18" charset="0"/>
              </a:rPr>
              <a:t>наступа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Нела 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Димитријевић</a:t>
            </a:r>
          </a:p>
          <a:p>
            <a:pPr marL="0" indent="0">
              <a:buNone/>
            </a:pPr>
            <a:endParaRPr lang="sr-Cyrl-RS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*ОБЛАСТ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ДЕЛ. 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2.2.</a:t>
            </a:r>
            <a:r>
              <a:rPr lang="sr-Cyrl-C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Развој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вештина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извођачких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уметности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укључујући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вештине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јавног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наступа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2.2.1.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бележавање 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важних датума (јубилеја) у области културе и уметности 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Cyrl-RS" sz="1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Ана </a:t>
            </a:r>
            <a:r>
              <a:rPr lang="sr-Cyrl-RS" sz="1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Стоиљковић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2.2.2.  </a:t>
            </a:r>
            <a:r>
              <a:rPr lang="en-GB" sz="1800" dirty="0" err="1">
                <a:latin typeface="Times New Roman"/>
                <a:ea typeface="Calibri"/>
              </a:rPr>
              <a:t>Проширење</a:t>
            </a:r>
            <a:r>
              <a:rPr lang="en-GB" sz="1800" dirty="0">
                <a:latin typeface="Times New Roman"/>
                <a:ea typeface="Calibri"/>
              </a:rPr>
              <a:t> </a:t>
            </a:r>
            <a:r>
              <a:rPr lang="en-GB" sz="1800" dirty="0" err="1">
                <a:latin typeface="Times New Roman"/>
                <a:ea typeface="Calibri"/>
              </a:rPr>
              <a:t>знања</a:t>
            </a:r>
            <a:r>
              <a:rPr lang="en-GB" sz="1800" dirty="0">
                <a:latin typeface="Times New Roman"/>
                <a:ea typeface="Calibri"/>
              </a:rPr>
              <a:t> о </a:t>
            </a:r>
            <a:r>
              <a:rPr lang="en-GB" sz="1800" dirty="0" err="1">
                <a:latin typeface="Times New Roman"/>
                <a:ea typeface="Calibri"/>
              </a:rPr>
              <a:t>историји</a:t>
            </a:r>
            <a:r>
              <a:rPr lang="en-GB" sz="1800" dirty="0">
                <a:latin typeface="Times New Roman"/>
                <a:ea typeface="Calibri"/>
              </a:rPr>
              <a:t> </a:t>
            </a:r>
            <a:r>
              <a:rPr lang="en-GB" sz="1800" dirty="0" err="1">
                <a:latin typeface="Times New Roman"/>
                <a:ea typeface="Calibri"/>
              </a:rPr>
              <a:t>врањског</a:t>
            </a:r>
            <a:r>
              <a:rPr lang="en-GB" sz="1800" dirty="0">
                <a:latin typeface="Times New Roman"/>
                <a:ea typeface="Calibri"/>
              </a:rPr>
              <a:t> </a:t>
            </a:r>
            <a:r>
              <a:rPr lang="en-GB" sz="1800" dirty="0" err="1" smtClean="0">
                <a:latin typeface="Times New Roman"/>
                <a:ea typeface="Calibri"/>
              </a:rPr>
              <a:t>мелоса</a:t>
            </a:r>
            <a:r>
              <a:rPr lang="sr-Cyrl-RS" sz="1800" dirty="0" smtClean="0">
                <a:latin typeface="Times New Roman"/>
                <a:ea typeface="Calibri"/>
              </a:rPr>
              <a:t>-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Милош Величковић 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*ОБЛАСТ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ДЕЛ.  2.3.</a:t>
            </a:r>
            <a:r>
              <a:rPr lang="sr-Cyrl-RS" sz="1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Радионице за филм и фотографију  -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Стоиљковић Ненад и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8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Ђорђевић </a:t>
            </a:r>
            <a:r>
              <a:rPr lang="sr-Cyrl-RS" sz="1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Александар         </a:t>
            </a:r>
            <a:endParaRPr lang="sr-Cyrl-RS" sz="18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sr-Cyrl-RS" sz="18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ОБЛАСТ ДЕЛ.  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2.4.1.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Обезбеђивање 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подстицајног окружења-</a:t>
            </a:r>
            <a:r>
              <a:rPr lang="sr-Cyrl-RS" sz="18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Гордана </a:t>
            </a:r>
            <a:r>
              <a:rPr lang="sr-Cyrl-RS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Николић</a:t>
            </a:r>
            <a:r>
              <a:rPr lang="sr-Cyrl-RS" sz="18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</a:t>
            </a:r>
            <a:r>
              <a:rPr lang="sr-Cyrl-R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sr-Cyrl-R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2.4.2. Еколошки активизам- Драган Антић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52400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sr-Cyrl-RS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sr-Cyrl-RS" sz="20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en-US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82296" indent="0" fontAlgn="t">
              <a:buNone/>
            </a:pPr>
            <a:r>
              <a:rPr lang="en-US" sz="1800" dirty="0">
                <a:solidFill>
                  <a:srgbClr val="000000"/>
                </a:solidFill>
                <a:latin typeface="Arial Unicode MS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 Unicode MS"/>
              </a:rPr>
            </a:br>
            <a:r>
              <a:rPr lang="sr-Cyrl-RS" sz="2400" b="1" dirty="0">
                <a:solidFill>
                  <a:srgbClr val="000000"/>
                </a:solidFill>
                <a:latin typeface="Times New Roman"/>
                <a:ea typeface="Calibri"/>
              </a:rPr>
              <a:t>МОДЕЛ: 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3/1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Подршка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у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учењу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; 3/2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sz="2400" b="1" dirty="0" smtClean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Приказивање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културолошких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особености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различитих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култура</a:t>
            </a:r>
            <a:r>
              <a:rPr lang="en-US" sz="2400" b="1" dirty="0"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latin typeface="Times New Roman"/>
                <a:ea typeface="Times New Roman"/>
              </a:rPr>
              <a:t>земаља</a:t>
            </a:r>
            <a:endParaRPr lang="sr-Cyrl-RS" sz="2400" b="1" dirty="0" smtClean="0">
              <a:solidFill>
                <a:srgbClr val="000000"/>
              </a:solidFill>
              <a:latin typeface="Arial Unicode MS"/>
            </a:endParaRPr>
          </a:p>
          <a:p>
            <a:pPr marL="82296" indent="0" fontAlgn="t">
              <a:buNone/>
            </a:pPr>
            <a:endParaRPr lang="sr-Cyrl-RS" sz="1800" dirty="0" smtClean="0">
              <a:latin typeface="Times New Roman"/>
              <a:ea typeface="Calibri"/>
            </a:endParaRPr>
          </a:p>
          <a:p>
            <a:pPr marL="82296" indent="0" fontAlgn="t">
              <a:buNone/>
            </a:pPr>
            <a:r>
              <a:rPr lang="sr-Cyrl-RS" sz="1800" dirty="0" smtClean="0">
                <a:latin typeface="Times New Roman"/>
                <a:ea typeface="Calibri"/>
              </a:rPr>
              <a:t>*</a:t>
            </a:r>
            <a:r>
              <a:rPr lang="sr-Cyrl-RS" sz="1800" dirty="0">
                <a:latin typeface="Times New Roman"/>
                <a:ea typeface="Calibri"/>
              </a:rPr>
              <a:t>ОБЛАСТ ДЕЛ.  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Arial Unicode MS"/>
              </a:rPr>
              <a:t>3.1.</a:t>
            </a:r>
            <a:r>
              <a:rPr lang="sr-Cyrl-RS" sz="1800" dirty="0">
                <a:solidFill>
                  <a:srgbClr val="000000"/>
                </a:solidFill>
                <a:latin typeface="Times New Roman"/>
                <a:ea typeface="Arial Unicode MS"/>
              </a:rPr>
              <a:t> Додатни часови из обавезних наставних предмета диференцирани према образовним потребама ученика-српски језик, Драган </a:t>
            </a:r>
            <a:r>
              <a:rPr lang="sr-Cyrl-RS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Петровић (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1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Arial Unicode MS"/>
              </a:rPr>
              <a:t>група, 4 часа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-једном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Arial Unicode MS"/>
              </a:rPr>
              <a:t>месечно)</a:t>
            </a:r>
            <a:r>
              <a:rPr lang="sr-Cyrl-RS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; </a:t>
            </a:r>
            <a:r>
              <a:rPr lang="sr-Cyrl-RS" sz="1800" dirty="0">
                <a:solidFill>
                  <a:srgbClr val="000000"/>
                </a:solidFill>
                <a:latin typeface="Times New Roman"/>
                <a:ea typeface="Arial Unicode MS"/>
              </a:rPr>
              <a:t>- </a:t>
            </a:r>
            <a:r>
              <a:rPr lang="sr-Cyrl-RS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хемија, Дијана Костић</a:t>
            </a:r>
            <a:r>
              <a:rPr lang="sr-Cyrl-RS" sz="1800" dirty="0" smtClean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marL="82296" indent="0" fontAlgn="t">
              <a:buNone/>
            </a:pPr>
            <a:r>
              <a:rPr lang="sr-Cyrl-RS" sz="1800" dirty="0">
                <a:latin typeface="Times New Roman"/>
                <a:ea typeface="Calibri"/>
              </a:rPr>
              <a:t/>
            </a:r>
            <a:br>
              <a:rPr lang="sr-Cyrl-RS" sz="1800" dirty="0">
                <a:latin typeface="Times New Roman"/>
                <a:ea typeface="Calibri"/>
              </a:rPr>
            </a:br>
            <a:r>
              <a:rPr lang="sr-Cyrl-RS" sz="1800" dirty="0">
                <a:latin typeface="Times New Roman"/>
                <a:ea typeface="Calibri"/>
              </a:rPr>
              <a:t>* ОБЛАСТ ДЕЛ.  3.2</a:t>
            </a:r>
            <a:r>
              <a:rPr lang="sr-Cyrl-RS" sz="1800" dirty="0">
                <a:latin typeface="Times New Roman"/>
                <a:ea typeface="Arial Unicode MS"/>
              </a:rPr>
              <a:t>. Приказивање културолошких особености различитих култура </a:t>
            </a:r>
            <a:r>
              <a:rPr lang="sr-Cyrl-RS" sz="1800" dirty="0" smtClean="0">
                <a:latin typeface="Times New Roman"/>
                <a:ea typeface="Arial Unicode MS"/>
              </a:rPr>
              <a:t>земаља.</a:t>
            </a:r>
            <a:r>
              <a:rPr lang="sr-Cyrl-RS" sz="1800" dirty="0">
                <a:latin typeface="Times New Roman"/>
                <a:ea typeface="Times New Roman"/>
              </a:rPr>
              <a:t> П</a:t>
            </a:r>
            <a:r>
              <a:rPr lang="en-US" sz="1800" dirty="0" err="1">
                <a:latin typeface="Times New Roman"/>
                <a:ea typeface="Times New Roman"/>
              </a:rPr>
              <a:t>риказивање</a:t>
            </a:r>
            <a:r>
              <a:rPr lang="en-US" sz="1800" dirty="0">
                <a:latin typeface="Times New Roman"/>
                <a:ea typeface="Times New Roman"/>
              </a:rPr>
              <a:t> </a:t>
            </a:r>
            <a:r>
              <a:rPr lang="en-US" sz="1800" dirty="0" err="1">
                <a:latin typeface="Times New Roman"/>
                <a:ea typeface="Times New Roman"/>
              </a:rPr>
              <a:t>културолошких</a:t>
            </a:r>
            <a:r>
              <a:rPr lang="en-US" sz="1800" dirty="0">
                <a:latin typeface="Times New Roman"/>
                <a:ea typeface="Times New Roman"/>
              </a:rPr>
              <a:t> </a:t>
            </a:r>
            <a:r>
              <a:rPr lang="en-US" sz="1800" dirty="0" err="1">
                <a:latin typeface="Times New Roman"/>
                <a:ea typeface="Times New Roman"/>
              </a:rPr>
              <a:t>особености</a:t>
            </a:r>
            <a:r>
              <a:rPr lang="en-US" sz="1800" dirty="0">
                <a:latin typeface="Times New Roman"/>
                <a:ea typeface="Times New Roman"/>
              </a:rPr>
              <a:t> </a:t>
            </a:r>
            <a:r>
              <a:rPr lang="en-US" sz="1800" dirty="0" err="1">
                <a:latin typeface="Times New Roman"/>
                <a:ea typeface="Times New Roman"/>
              </a:rPr>
              <a:t>Врања</a:t>
            </a:r>
            <a:r>
              <a:rPr lang="sr-Cyrl-RS" sz="1800" dirty="0" smtClean="0">
                <a:latin typeface="Times New Roman"/>
                <a:ea typeface="Arial Unicode MS"/>
              </a:rPr>
              <a:t> </a:t>
            </a:r>
            <a:r>
              <a:rPr lang="sr-Cyrl-RS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– </a:t>
            </a:r>
            <a:r>
              <a:rPr lang="sr-Cyrl-RS" sz="1800" dirty="0">
                <a:solidFill>
                  <a:srgbClr val="000000"/>
                </a:solidFill>
                <a:latin typeface="Times New Roman"/>
                <a:ea typeface="Arial Unicode MS"/>
              </a:rPr>
              <a:t>Јасмина </a:t>
            </a:r>
            <a:r>
              <a:rPr lang="sr-Cyrl-RS" sz="1800" dirty="0" smtClean="0">
                <a:solidFill>
                  <a:srgbClr val="000000"/>
                </a:solidFill>
                <a:latin typeface="Times New Roman"/>
                <a:ea typeface="Arial Unicode MS"/>
              </a:rPr>
              <a:t>Јањић </a:t>
            </a:r>
            <a:r>
              <a:rPr lang="en-US" sz="1800" dirty="0">
                <a:solidFill>
                  <a:srgbClr val="FF0000"/>
                </a:solidFill>
                <a:latin typeface="Arial Unicode MS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Arial Unicode MS"/>
              </a:rPr>
            </a:br>
            <a:endParaRPr lang="sr-Cyrl-RS" sz="1800" dirty="0" smtClean="0">
              <a:solidFill>
                <a:srgbClr val="FF0000"/>
              </a:solidFill>
              <a:latin typeface="Arial Unicode MS"/>
            </a:endParaRPr>
          </a:p>
          <a:p>
            <a:pPr marL="0" indent="0" fontAlgn="t">
              <a:buNone/>
            </a:pP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МОДЕЛ: 4</a:t>
            </a:r>
            <a:r>
              <a:rPr lang="sr-Cyrl-R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sr-Cyrl-R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Центар за природне науке и 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истраживање</a:t>
            </a:r>
            <a:r>
              <a:rPr lang="sr-Cyrl-R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82296" indent="0" fontAlgn="t">
              <a:buNone/>
            </a:pPr>
            <a:endParaRPr lang="sr-Cyrl-R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fontAlgn="t"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ОБЛАСТ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ДЕЛ. 4.1.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Развој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критичког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мишљења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предузетништво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експериментисање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природним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наукама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извођење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експеримената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Посматрање и очување биодиверзитета флоре Александровачког 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језера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Станислава Митић</a:t>
            </a:r>
            <a:r>
              <a:rPr lang="sr-Latn-R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fontAlgn="t">
              <a:buNone/>
            </a:pPr>
            <a:endParaRPr lang="en-US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fontAlgn="t"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ОБЛАСТ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ДЕЛ.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4.2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кспериментисање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природним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наукама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извођење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експеримената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- израда 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сапуна-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Дијана Костић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fontAlgn="t">
              <a:buNone/>
            </a:pP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fontAlgn="t">
              <a:buNone/>
            </a:pPr>
            <a:r>
              <a:rPr lang="sr-Cyrl-RS" sz="1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ОБЛАСТ </a:t>
            </a:r>
            <a:r>
              <a:rPr lang="sr-Cyrl-RS" sz="1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ДЕЛ.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4.3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Истраживање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посматрање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културно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историјског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наслеђа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територији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града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Врања</a:t>
            </a:r>
            <a:r>
              <a:rPr lang="sr-Cyrl-RS" sz="18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Добро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дошли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у „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Образовни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 smtClean="0">
                <a:latin typeface="Times New Roman" pitchFamily="18" charset="0"/>
                <a:cs typeface="Times New Roman" pitchFamily="18" charset="0"/>
              </a:rPr>
              <a:t>круг</a:t>
            </a:r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sr-Cyrl-RS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Весна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Богдановић</a:t>
            </a:r>
            <a:r>
              <a:rPr lang="sr-Cyrl-RS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endParaRPr lang="en-US" sz="1800" dirty="0">
              <a:solidFill>
                <a:srgbClr val="000000"/>
              </a:solidFill>
              <a:latin typeface="Arial Unicode MS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latin typeface="Arial Unicode MS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latin typeface="Arial Unicode MS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effectLst/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362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28888" cy="792162"/>
          </a:xfrm>
        </p:spPr>
        <p:txBody>
          <a:bodyPr>
            <a:normAutofit fontScale="90000"/>
          </a:bodyPr>
          <a:lstStyle/>
          <a:p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МОДЕЛ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sr-Latn-RS" sz="2400" b="1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5.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1. 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Здравствно-васпитне активности;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5.2. </a:t>
            </a:r>
            <a:r>
              <a:rPr lang="sr-Cyrl-R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Глава је ослонац (Јога)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400288" cy="4800600"/>
          </a:xfrm>
        </p:spPr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sr-Cyrl-RS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*ОБЛАСТ ДЕЛ. 5.1.</a:t>
            </a:r>
            <a:r>
              <a:rPr lang="sr-Cyrl-RS" sz="2000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Ф</a:t>
            </a:r>
            <a:r>
              <a:rPr lang="sr-Cyrl-CS" sz="2000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изич</a:t>
            </a:r>
            <a:r>
              <a:rPr lang="sr-Cyrl-RS" sz="2000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ка</a:t>
            </a:r>
            <a:r>
              <a:rPr lang="sr-Cyrl-CS" sz="2000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култур</a:t>
            </a:r>
            <a:r>
              <a:rPr lang="sr-Cyrl-RS" sz="2000" dirty="0" smtClean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а, Александар Станојковић, Ненад Ристић      </a:t>
            </a:r>
            <a:endParaRPr lang="sr-Cyrl-RS" sz="2000" dirty="0" smtClean="0">
              <a:solidFill>
                <a:srgbClr val="FF0000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marL="0" indent="0">
              <a:buNone/>
            </a:pPr>
            <a:endParaRPr lang="sr-Cyrl-RS" sz="2000" dirty="0" smtClean="0">
              <a:solidFill>
                <a:srgbClr val="000000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*ОБЛАСТ ДЕЛ. 5.2.</a:t>
            </a:r>
            <a:r>
              <a:rPr lang="sr-Cyrl-R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Изграђивање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потребе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навике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бављење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спортским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активностима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Cyrl-RS" sz="20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рактиковање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јоге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Слађана Митић                              </a:t>
            </a:r>
            <a:r>
              <a:rPr lang="sr-Latn-R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sr-Cyrl-R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43" y="4579376"/>
            <a:ext cx="4227613" cy="2139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73" y="1219620"/>
            <a:ext cx="4248715" cy="2714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77" y="3468393"/>
            <a:ext cx="3124068" cy="274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95" y="713293"/>
            <a:ext cx="2938650" cy="25810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9479" y="195613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Теме (септембар-децембар)</a:t>
            </a:r>
          </a:p>
          <a:p>
            <a:endParaRPr lang="ru-RU" dirty="0" smtClean="0">
              <a:solidFill>
                <a:schemeClr val="accent2"/>
              </a:solidFill>
            </a:endParaRPr>
          </a:p>
          <a:p>
            <a:r>
              <a:rPr lang="ru-RU" dirty="0" smtClean="0">
                <a:solidFill>
                  <a:schemeClr val="accent2"/>
                </a:solidFill>
              </a:rPr>
              <a:t>-Координатни систем мојих способности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-Моји идоли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-Услови обављања неке делатности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-Велике животне промене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-Прекаријат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-Породична традиција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-Нереалне жеље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-Финансијске могућности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-Спацијалне и геопросторне вештине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-Стрес, анулирање стреса-технике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-Социјалне вештине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-Езотерични аспект планирања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-Мој кредо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-Папирологија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-Пресек: судар имагинарног и реалног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2595" y="669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33CC"/>
                </a:solidFill>
              </a:rPr>
              <a:t>Светлана Величковић-Момчиловић</a:t>
            </a:r>
          </a:p>
          <a:p>
            <a:r>
              <a:rPr lang="ru-RU" dirty="0" smtClean="0">
                <a:solidFill>
                  <a:srgbClr val="FF33CC"/>
                </a:solidFill>
              </a:rPr>
              <a:t>                  психолог</a:t>
            </a:r>
            <a:endParaRPr lang="ru-RU" dirty="0">
              <a:solidFill>
                <a:srgbClr val="FF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4589" y="39150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33CC"/>
                </a:solidFill>
              </a:rPr>
              <a:t>Слађана Недељковић</a:t>
            </a:r>
          </a:p>
          <a:p>
            <a:r>
              <a:rPr lang="ru-RU" dirty="0" smtClean="0">
                <a:solidFill>
                  <a:srgbClr val="FF33CC"/>
                </a:solidFill>
              </a:rPr>
              <a:t>сликарка</a:t>
            </a:r>
            <a:endParaRPr lang="ru-RU" dirty="0">
              <a:solidFill>
                <a:srgbClr val="FF33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5227" y="61416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33CC"/>
                </a:solidFill>
              </a:rPr>
              <a:t>Марија Илић</a:t>
            </a:r>
          </a:p>
          <a:p>
            <a:r>
              <a:rPr lang="ru-RU" dirty="0" smtClean="0">
                <a:solidFill>
                  <a:srgbClr val="FF33CC"/>
                </a:solidFill>
              </a:rPr>
              <a:t>политиколог</a:t>
            </a:r>
            <a:endParaRPr lang="ru-RU" dirty="0">
              <a:solidFill>
                <a:srgbClr val="FF33C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6" y="150592"/>
            <a:ext cx="1012513" cy="11254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790" y="1196958"/>
            <a:ext cx="2598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33CC"/>
                </a:solidFill>
              </a:rPr>
              <a:t>проф.Виолета Трајковић</a:t>
            </a:r>
            <a:endParaRPr lang="en-US" dirty="0" smtClean="0">
              <a:solidFill>
                <a:srgbClr val="FF33C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35579" y="97746"/>
            <a:ext cx="5829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1.2. </a:t>
            </a:r>
            <a:r>
              <a:rPr lang="sr-Cyrl-R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Репери </a:t>
            </a:r>
            <a:r>
              <a:rPr lang="sr-Cyrl-RS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sr-Cyrl-R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оријентири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3720751"/>
          <a:ext cx="8686800" cy="192786"/>
        </p:xfrm>
        <a:graphic>
          <a:graphicData uri="http://schemas.openxmlformats.org/drawingml/2006/table">
            <a:tbl>
              <a:tblPr/>
              <a:tblGrid>
                <a:gridCol w="8686800"/>
              </a:tblGrid>
              <a:tr h="0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1/2.1.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Упознавање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ученика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широким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спектром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професија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њихових</a:t>
                      </a: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карактеристика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35581" y="612264"/>
            <a:ext cx="5241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1/2.1. Упознавање ученика са широким спектром професија и њихових карактеристика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16640"/>
            <a:ext cx="8763000" cy="1483563"/>
          </a:xfrm>
        </p:spPr>
        <p:txBody>
          <a:bodyPr>
            <a:normAutofit fontScale="90000"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sr-Cyrl-R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МОДЕЛ 2.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Подршка ученицима кроз слободне активности по избору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sr-Cyrl-R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2.1.Креативне </a:t>
            </a:r>
            <a:r>
              <a:rPr lang="sr-Cyrl-R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драмске </a:t>
            </a:r>
            <a:r>
              <a:rPr lang="sr-Cyrl-R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радионице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 2.2.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Развој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вештина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у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области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извођачких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уметности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укључујући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вештине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јавног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наступа</a:t>
            </a:r>
            <a:r>
              <a:rPr lang="sr-Cyrl-R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    – Нела Димитријевић      </a:t>
            </a:r>
            <a:r>
              <a:rPr lang="en-US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28800"/>
            <a:ext cx="8686800" cy="216024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sr-Cyrl-RS" sz="2600" b="1" dirty="0" smtClean="0"/>
              <a:t>ЉУБАВ</a:t>
            </a:r>
            <a:r>
              <a:rPr lang="sr-Cyrl-RS" sz="2600" b="1" dirty="0"/>
              <a:t>, (НОВЕ) НАВИКЕ, </a:t>
            </a:r>
            <a:r>
              <a:rPr lang="sr-Cyrl-RS" sz="2600" b="1" dirty="0" smtClean="0"/>
              <a:t>ПАНИКА</a:t>
            </a:r>
            <a:r>
              <a:rPr lang="en-US" sz="2600" b="1" dirty="0" smtClean="0"/>
              <a:t> </a:t>
            </a:r>
            <a:r>
              <a:rPr lang="en-US" sz="2800" dirty="0" smtClean="0">
                <a:solidFill>
                  <a:srgbClr val="1155CC"/>
                </a:solidFill>
                <a:latin typeface="Arial"/>
                <a:hlinkClick r:id="rId2"/>
              </a:rPr>
              <a:t>https</a:t>
            </a:r>
            <a:r>
              <a:rPr lang="en-US" sz="2800" dirty="0">
                <a:solidFill>
                  <a:srgbClr val="1155CC"/>
                </a:solidFill>
                <a:latin typeface="Arial"/>
                <a:hlinkClick r:id="rId2"/>
              </a:rPr>
              <a:t>://m.youtube.com/watch?v=6Tz3-PSJunc</a:t>
            </a:r>
            <a:endParaRPr lang="sr-Cyrl-RS" sz="2600" b="1" dirty="0" smtClean="0"/>
          </a:p>
          <a:p>
            <a:pPr algn="l"/>
            <a:r>
              <a:rPr lang="sr-Cyrl-RS" sz="2600" b="1" dirty="0" smtClean="0"/>
              <a:t>ОЖАЛОШЋЕНА ПОРОДИЦА</a:t>
            </a:r>
            <a:r>
              <a:rPr lang="en-US" sz="2600" b="1" dirty="0"/>
              <a:t> </a:t>
            </a:r>
            <a:endParaRPr lang="en-US" sz="2600" b="1" dirty="0" smtClean="0"/>
          </a:p>
          <a:p>
            <a:pPr algn="l"/>
            <a:r>
              <a:rPr lang="en-US" sz="2400" dirty="0">
                <a:solidFill>
                  <a:srgbClr val="1155CC"/>
                </a:solidFill>
                <a:latin typeface="Arial"/>
                <a:hlinkClick r:id="rId3"/>
              </a:rPr>
              <a:t>https://</a:t>
            </a:r>
            <a:r>
              <a:rPr lang="en-US" sz="2400" dirty="0" smtClean="0">
                <a:solidFill>
                  <a:srgbClr val="1155CC"/>
                </a:solidFill>
                <a:latin typeface="Arial"/>
                <a:hlinkClick r:id="rId3"/>
              </a:rPr>
              <a:t>m.youtube.com/watch?v=KLO8AT2I9-U</a:t>
            </a:r>
            <a:endParaRPr lang="sr-Cyrl-RS" sz="2600" b="1" dirty="0" smtClean="0"/>
          </a:p>
          <a:p>
            <a:r>
              <a:rPr lang="sr-Cyrl-RS" sz="2600" b="1" dirty="0" smtClean="0"/>
              <a:t>С </a:t>
            </a:r>
            <a:r>
              <a:rPr lang="sr-Cyrl-RS" sz="2600" b="1" dirty="0"/>
              <a:t>ДЕДА МРАЗОМ ОКО СВЕТА</a:t>
            </a:r>
          </a:p>
          <a:p>
            <a:r>
              <a:rPr lang="sr-Cyrl-RS" sz="2600" b="1" dirty="0"/>
              <a:t>Документарни филм: Легенда о Белом мосту</a:t>
            </a:r>
          </a:p>
          <a:p>
            <a:endParaRPr lang="sr-Cyrl-R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13E364-B3B2-7411-7681-463B0C0F8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17032"/>
            <a:ext cx="2475384" cy="2954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2750A3E-0548-B9FE-ADCE-A9D428E01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10164"/>
            <a:ext cx="3810000" cy="2961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EA104A-1D21-9E1A-923E-1405EF327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64" y="3710164"/>
            <a:ext cx="2430379" cy="29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8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7" y="0"/>
            <a:ext cx="9106525" cy="1676400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Cyrl-RS" sz="18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Модел 2: Подршка ученицима кроз слободне активности по избору</a:t>
            </a:r>
            <a:r>
              <a:rPr lang="en-US" sz="1800" dirty="0">
                <a:solidFill>
                  <a:srgbClr val="000000"/>
                </a:solidFill>
                <a:effectLst/>
                <a:latin typeface="Calibri"/>
                <a:ea typeface="SimSun"/>
                <a:cs typeface="Times New Roman"/>
              </a:rPr>
              <a:t/>
            </a:r>
            <a:br>
              <a:rPr lang="en-US" sz="1800" dirty="0">
                <a:solidFill>
                  <a:srgbClr val="000000"/>
                </a:solidFill>
                <a:effectLst/>
                <a:latin typeface="Calibri"/>
                <a:ea typeface="SimSun"/>
                <a:cs typeface="Times New Roman"/>
              </a:rPr>
            </a:br>
            <a:r>
              <a:rPr lang="sr-Cyrl-RS" sz="18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2:2 -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Развој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вештина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 у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облас</a:t>
            </a:r>
            <a:r>
              <a:rPr lang="sr-Cyrl-R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ти новинарства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укључујући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вештине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јавног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наступа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 </a:t>
            </a:r>
            <a:r>
              <a:rPr lang="sr-Cyrl-RS" sz="1800" dirty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– обележавање важних датума (јубилеја) у области културе и </a:t>
            </a:r>
            <a:r>
              <a:rPr lang="sr-Cyrl-RS" sz="1800" dirty="0" smtClean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уметности</a:t>
            </a:r>
            <a:r>
              <a:rPr lang="sr-Latn-RS" sz="1800" dirty="0" smtClean="0">
                <a:solidFill>
                  <a:srgbClr val="000000"/>
                </a:solidFill>
                <a:effectLst/>
                <a:latin typeface="Times New Roman"/>
                <a:ea typeface="Arial Unicode MS"/>
                <a:cs typeface="Times New Roman"/>
              </a:rPr>
              <a:t>-      </a:t>
            </a:r>
            <a:r>
              <a:rPr lang="sr-Cyrl-RS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Реализатор</a:t>
            </a:r>
            <a:r>
              <a:rPr lang="sr-Cyrl-RS" sz="18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: Ана Стоиљковић</a:t>
            </a:r>
            <a:r>
              <a:rPr lang="en-US" sz="1800" dirty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en-US" sz="1800" dirty="0">
                <a:effectLst/>
                <a:latin typeface="Times New Roman"/>
                <a:ea typeface="Calibri"/>
                <a:cs typeface="Times New Roman"/>
              </a:rPr>
            </a:br>
            <a:endParaRPr lang="en-US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" y="1447800"/>
            <a:ext cx="480926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58" y="1447800"/>
            <a:ext cx="412854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" y="4191000"/>
            <a:ext cx="2249487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96" y="4191000"/>
            <a:ext cx="2743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01" y="4191001"/>
            <a:ext cx="24574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503" y="4191005"/>
            <a:ext cx="1423299" cy="118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501" y="5448300"/>
            <a:ext cx="14233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8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sr-Cyrl-R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2.2.</a:t>
            </a:r>
            <a:r>
              <a:rPr lang="sr-Cyrl-C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Развој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вештина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извођачких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уметности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укључујући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вештине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јавног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наступа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sr-Cyrl-RS" sz="2700" dirty="0">
                <a:effectLst/>
                <a:latin typeface="Times New Roman"/>
                <a:ea typeface="Times New Roman"/>
              </a:rPr>
              <a:t>2.2-2 </a:t>
            </a:r>
            <a:r>
              <a:rPr lang="en-GB" sz="2700" dirty="0" err="1" smtClean="0">
                <a:effectLst/>
                <a:latin typeface="Times New Roman"/>
                <a:ea typeface="Calibri"/>
              </a:rPr>
              <a:t>Проширење</a:t>
            </a:r>
            <a:r>
              <a:rPr lang="en-GB" sz="2700" dirty="0" smtClean="0">
                <a:effectLst/>
                <a:latin typeface="Times New Roman"/>
                <a:ea typeface="Calibri"/>
              </a:rPr>
              <a:t> </a:t>
            </a:r>
            <a:r>
              <a:rPr lang="en-GB" sz="2700" dirty="0" err="1">
                <a:effectLst/>
                <a:latin typeface="Times New Roman"/>
                <a:ea typeface="Calibri"/>
              </a:rPr>
              <a:t>знања</a:t>
            </a:r>
            <a:r>
              <a:rPr lang="en-GB" sz="2700" dirty="0">
                <a:effectLst/>
                <a:latin typeface="Times New Roman"/>
                <a:ea typeface="Calibri"/>
              </a:rPr>
              <a:t> о </a:t>
            </a:r>
            <a:r>
              <a:rPr lang="en-GB" sz="2700" dirty="0" err="1">
                <a:effectLst/>
                <a:latin typeface="Times New Roman"/>
                <a:ea typeface="Calibri"/>
              </a:rPr>
              <a:t>историји</a:t>
            </a:r>
            <a:r>
              <a:rPr lang="en-GB" sz="2700" dirty="0">
                <a:effectLst/>
                <a:latin typeface="Times New Roman"/>
                <a:ea typeface="Calibri"/>
              </a:rPr>
              <a:t> </a:t>
            </a:r>
            <a:r>
              <a:rPr lang="en-GB" sz="2700" dirty="0" err="1">
                <a:effectLst/>
                <a:latin typeface="Times New Roman"/>
                <a:ea typeface="Calibri"/>
              </a:rPr>
              <a:t>врањског</a:t>
            </a:r>
            <a:r>
              <a:rPr lang="en-GB" sz="2700" dirty="0">
                <a:effectLst/>
                <a:latin typeface="Times New Roman"/>
                <a:ea typeface="Calibri"/>
              </a:rPr>
              <a:t> </a:t>
            </a:r>
            <a:r>
              <a:rPr lang="en-GB" sz="2700" dirty="0" err="1">
                <a:effectLst/>
                <a:latin typeface="Times New Roman"/>
                <a:ea typeface="Calibri"/>
              </a:rPr>
              <a:t>мелоса</a:t>
            </a:r>
            <a:r>
              <a:rPr lang="sr-Cyrl-RS" sz="2700" dirty="0">
                <a:effectLst/>
                <a:latin typeface="Times New Roman"/>
                <a:ea typeface="Calibri"/>
              </a:rPr>
              <a:t>.</a:t>
            </a:r>
            <a:r>
              <a:rPr lang="sr-Latn-RS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sz="27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sr-Cyrl-RS" sz="2700" dirty="0">
                <a:latin typeface="Times New Roman" pitchFamily="18" charset="0"/>
                <a:cs typeface="Times New Roman" pitchFamily="18" charset="0"/>
              </a:rPr>
              <a:t>Милош </a:t>
            </a:r>
            <a:r>
              <a:rPr lang="sr-Cyrl-RS" sz="2700" dirty="0" smtClean="0">
                <a:latin typeface="Times New Roman" pitchFamily="18" charset="0"/>
                <a:cs typeface="Times New Roman" pitchFamily="18" charset="0"/>
              </a:rPr>
              <a:t>Величковић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/>
                <a:ea typeface="Calibri"/>
                <a:cs typeface="+mn-cs"/>
              </a:rPr>
              <a:t/>
            </a:r>
            <a:br>
              <a:rPr lang="en-US" sz="2700" b="1" dirty="0">
                <a:solidFill>
                  <a:srgbClr val="000000"/>
                </a:solidFill>
                <a:effectLst/>
                <a:latin typeface="Times New Roman"/>
                <a:ea typeface="Calibri"/>
                <a:cs typeface="+mn-cs"/>
              </a:rPr>
            </a:br>
            <a:endParaRPr lang="en-US" sz="27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B96CEC6-58E2-758E-A863-C7D15E6BD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628888" cy="1219200"/>
          </a:xfrm>
        </p:spPr>
        <p:txBody>
          <a:bodyPr>
            <a:normAutofit/>
          </a:bodyPr>
          <a:lstStyle/>
          <a:p>
            <a:r>
              <a:rPr lang="sr-Cyrl-RS" sz="2000" dirty="0"/>
              <a:t>У оквиру ове области </a:t>
            </a:r>
            <a:r>
              <a:rPr lang="sr-Cyrl-RS" sz="2000" dirty="0" smtClean="0"/>
              <a:t>реализоване следеће активности: </a:t>
            </a:r>
            <a:r>
              <a:rPr lang="sr-Cyrl-RS" sz="2000" dirty="0"/>
              <a:t>посета музеју, посета историјском архиву, посета градске библиотеке и посета туристичке организације Града</a:t>
            </a:r>
            <a:endParaRPr lang="sr-Latn-R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259CE4-D3C8-DA28-BAC2-18D7444F2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3200"/>
            <a:ext cx="3886200" cy="3131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814A2D8-2823-A9B2-7266-A56B29AC6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00450"/>
            <a:ext cx="41148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1800" cap="none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2.3.</a:t>
            </a:r>
            <a:r>
              <a:rPr lang="sr-Cyrl-RS" sz="1800" b="1" cap="none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sr-Cyrl-RS" sz="1800" cap="none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Радионице за филм и фотографију  - </a:t>
            </a:r>
            <a:r>
              <a:rPr lang="sr-Cyrl-RS" sz="1800" cap="none" dirty="0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Стоиљковић Ненад и </a:t>
            </a:r>
            <a:r>
              <a:rPr lang="sr-Cyrl-RS" sz="1800" cap="none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sr-Cyrl-RS" sz="1800" cap="none" dirty="0">
                <a:solidFill>
                  <a:prstClr val="black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Ђорђевић Александар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sr-Cyrl-RS" sz="1800" dirty="0" smtClean="0">
                <a:solidFill>
                  <a:prstClr val="black"/>
                </a:solidFill>
                <a:latin typeface="Calibri"/>
              </a:rPr>
              <a:t>Обрађене </a:t>
            </a:r>
            <a:r>
              <a:rPr lang="sr-Cyrl-RS" sz="1800" dirty="0">
                <a:solidFill>
                  <a:prstClr val="black"/>
                </a:solidFill>
                <a:latin typeface="Calibri"/>
              </a:rPr>
              <a:t>активности: </a:t>
            </a:r>
            <a:r>
              <a:rPr lang="sr-Cyrl-RS" sz="1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Значај фотографије, Уметнички значај фотографије, Познавање опреме и њено практично коришћење, Обликовање форме светлом и сенком, Технички аспекти неопходни за настанак фотографије, Црно бела фотографија, Подела и врсте фотографских форми и термини у фотографији, Фотографисање природе, Занимљиве фотографије по избору ученика, Фотографисање неживе природе, Портрет, Фотографисање портрета, Врсте фотографија, Ноћна фотографија, Златни пресек, Фотографисање са златним пресеком.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810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67" y="3962400"/>
            <a:ext cx="430593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966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3785</TotalTime>
  <Words>644</Words>
  <Application>Microsoft Office PowerPoint</Application>
  <PresentationFormat>On-screen Show (4:3)</PresentationFormat>
  <Paragraphs>111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Trek</vt:lpstr>
      <vt:lpstr>Office Theme</vt:lpstr>
      <vt:lpstr>1_Office Theme</vt:lpstr>
      <vt:lpstr>Solstice</vt:lpstr>
      <vt:lpstr>Facet</vt:lpstr>
      <vt:lpstr>Simple Light</vt:lpstr>
      <vt:lpstr>Packager Shell Object</vt:lpstr>
      <vt:lpstr>    ПИЛОТ ПРОЈЕКАТ:  ОБОГАЋЕН ЈЕДНОСМЕНСКИ РАД  Школска 2022/2023.  </vt:lpstr>
      <vt:lpstr>                                     </vt:lpstr>
      <vt:lpstr> </vt:lpstr>
      <vt:lpstr>МОДЕЛ:  5.1.  Здравствно-васпитне активности;                            5.2. Глава је ослонац (Јога)</vt:lpstr>
      <vt:lpstr>PowerPoint Presentation</vt:lpstr>
      <vt:lpstr>МОДЕЛ 2. Подршка ученицима кроз слободне активности по избору 2.1.Креативне драмске радионице и 2.2.Развој вештина у области извођачких уметности укључујући и вештине јавног наступа                                  – Нела Димитријевић       </vt:lpstr>
      <vt:lpstr>Модел 2: Подршка ученицима кроз слободне активности по избору 2:2 - Развој вештина у области новинарства укључујући и вештине јавног наступа – обележавање важних датума (јубилеја) у области културе и уметности-      Реализатор: Ана Стоиљковић </vt:lpstr>
      <vt:lpstr>2.2. Развој вештина у области извођачких уметности укључујући и вештине јавног наступа. 2.2-2 Проширење знања о историји врањског мелоса. – Милош Величковић </vt:lpstr>
      <vt:lpstr>2.3. Радионице за филм и фотографију  - Стоиљковић Ненад и  Ђорђевић Александар</vt:lpstr>
      <vt:lpstr>Област деловања 2.4.1. Обезбеђивање подстицајног окружења- Гордана Николић  Обогаћивање и подизање еколошке свести о заштити и унапређивању животне средине -Ученици препознају негативне последице по животну-- школску средину,стварајући подстицајну средину за стицање нових знања и вештина Постављање правила и техника позитивне дисциплине у учионици и ван учионице Реализација начина која подстичу добро и пожељно понашање Разумеју начине охрабривања Препознавање примера добре праксе Остварена међународна сарадња са ученицима Северне Македоније Уочавање разлика у размени информација о очувању животне средине Препознавање примера добре праксе у очувању животне средине Развијање и подизање еколошке свести о очувању школске имовине Илуструје и анализира загађеност у појединим градовима  Стицање и обнављање радних вештина Развијање еколошке свести о заштити и унапређивању шумских екосистема     </vt:lpstr>
      <vt:lpstr>2.4.2. Еколошки активизам- Драган Антић</vt:lpstr>
      <vt:lpstr>МОДЕЛ: 3.   Подршка у учењу 3.1. Додатни часови из обавезних наставних предмета диференцирани према образовним потребама ученика-српски језик- Драган Петровић</vt:lpstr>
      <vt:lpstr>Обогаћени једносменски рад    </vt:lpstr>
      <vt:lpstr>Mladi aktivisti u  čišćenju  Aleksandrovačkog  jezera</vt:lpstr>
      <vt:lpstr>ОБЛАСТ ДЕЛ. 4.2. Експериментисање у природним наукама, извођење експеримената                    - израда сапуна и крема- Костић Дијана</vt:lpstr>
      <vt:lpstr>МОДЕЛ: 4. 3.Истраживање, посматрање, културно историјског наслеђа на територији града Врања     -Добро дошли у „Образовни круг“-Весна Богдановић</vt:lpstr>
      <vt:lpstr>5.1. Физичка култура:  Александар Станојковић, Ненад Ристић</vt:lpstr>
      <vt:lpstr>5.2. Изграђивање потребе и навике за бављење спортским активностима- Практиковање јоге - Слађана Митић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ПИЛОТ ПРОЈЕКАТ:  ОБОГАЋЕН ЈЕДНОСМЕНСКИ РАД  Школска 2021/2022.</dc:title>
  <dc:creator>Sladjana</dc:creator>
  <cp:lastModifiedBy>Sladjana</cp:lastModifiedBy>
  <cp:revision>165</cp:revision>
  <dcterms:created xsi:type="dcterms:W3CDTF">2021-12-21T12:21:38Z</dcterms:created>
  <dcterms:modified xsi:type="dcterms:W3CDTF">2023-06-15T08:49:15Z</dcterms:modified>
</cp:coreProperties>
</file>